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81" r:id="rId3"/>
    <p:sldId id="300" r:id="rId4"/>
    <p:sldId id="298" r:id="rId5"/>
    <p:sldId id="270" r:id="rId6"/>
    <p:sldId id="271" r:id="rId7"/>
    <p:sldId id="301" r:id="rId8"/>
    <p:sldId id="302" r:id="rId9"/>
    <p:sldId id="310" r:id="rId10"/>
    <p:sldId id="307" r:id="rId11"/>
    <p:sldId id="305" r:id="rId12"/>
    <p:sldId id="311" r:id="rId13"/>
    <p:sldId id="282" r:id="rId14"/>
    <p:sldId id="308" r:id="rId15"/>
    <p:sldId id="285" r:id="rId16"/>
    <p:sldId id="312" r:id="rId17"/>
    <p:sldId id="278" r:id="rId18"/>
  </p:sldIdLst>
  <p:sldSz cx="12192000" cy="6858000"/>
  <p:notesSz cx="12192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103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B135B115-1922-E344-A9C2-EFDCDFF4A60C}" type="datetimeFigureOut">
              <a:rPr lang="en-US"/>
              <a:t>09-Feb-24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AAB2734C-C554-1F43-86F3-DA5EA4A1A826}" type="slidenum">
              <a:rPr lang="en-US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dd83ded70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dd83ded70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Aqui temos o resultado de um comportamento do de um robo limpador, este robo tem uma ação simples, virar quando bate. Pode-se dizer que ele foi capaz de limpar a sala, mas de uma forma pouco otima.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dd83ded70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dd83ded70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Neste caso temos um robo com um comportamento mais sofisticado, limpando a sala de uma forma bem otimizado.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Pergunta: Que tipo de sensores ele precisa? Que tipo de comportamento ele tem?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dd83ded709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dd83ded709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ítulo e conteúd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9D3A6509-23EB-4B44-A528-7D90D9904DC9}" type="datetime1">
              <a:rPr lang="en-US"/>
              <a:t>09-Feb-24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810" y="0"/>
            <a:ext cx="12184380" cy="6858000"/>
          </a:xfrm>
          <a:prstGeom prst="rect">
            <a:avLst/>
          </a:prstGeom>
        </p:spPr>
      </p:pic>
      <p:sp>
        <p:nvSpPr>
          <p:cNvPr id="9" name="Espaço Reservado para Conteúdo 2"/>
          <p:cNvSpPr>
            <a:spLocks noGrp="1"/>
          </p:cNvSpPr>
          <p:nvPr>
            <p:ph idx="1" hasCustomPrompt="1"/>
          </p:nvPr>
        </p:nvSpPr>
        <p:spPr bwMode="auto">
          <a:xfrm>
            <a:off x="1289049" y="2714626"/>
            <a:ext cx="9791700" cy="714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3600" b="1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título</a:t>
            </a:r>
            <a:endParaRPr/>
          </a:p>
        </p:txBody>
      </p:sp>
      <p:sp>
        <p:nvSpPr>
          <p:cNvPr id="10" name="Espaço Reservado para Conteúdo 2"/>
          <p:cNvSpPr>
            <a:spLocks noGrp="1"/>
          </p:cNvSpPr>
          <p:nvPr>
            <p:ph idx="13" hasCustomPrompt="1"/>
          </p:nvPr>
        </p:nvSpPr>
        <p:spPr bwMode="auto">
          <a:xfrm>
            <a:off x="1289049" y="3429001"/>
            <a:ext cx="9791700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20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subtítulo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4" hasCustomPrompt="1"/>
          </p:nvPr>
        </p:nvSpPr>
        <p:spPr bwMode="auto">
          <a:xfrm>
            <a:off x="1200149" y="6356350"/>
            <a:ext cx="9791700" cy="238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4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a data e o nome da área ou disciplina</a:t>
            </a:r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</a:p>
        </p:txBody>
      </p:sp>
      <p:sp>
        <p:nvSpPr>
          <p:cNvPr id="1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76301" y="1485900"/>
            <a:ext cx="10706100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2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>09-Feb-24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18" name="Espaço Reservado para Texto 4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6286501" y="1484313"/>
            <a:ext cx="5295899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0" name="Espaço Reservado para Texto 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76301" y="1487488"/>
            <a:ext cx="5295899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76301" y="2181225"/>
            <a:ext cx="5295899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6286501" y="2190750"/>
            <a:ext cx="5295899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11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>09-Feb-24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76301" y="1476375"/>
            <a:ext cx="5295899" cy="4667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6286501" y="1476376"/>
            <a:ext cx="5295899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>09-Feb-24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76301" y="1476375"/>
            <a:ext cx="5295899" cy="24288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6286501" y="1476376"/>
            <a:ext cx="5295899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10" name="Espaço Reservado para Imagem 2"/>
          <p:cNvSpPr>
            <a:spLocks noGrp="1"/>
          </p:cNvSpPr>
          <p:nvPr>
            <p:ph type="pic" idx="15"/>
          </p:nvPr>
        </p:nvSpPr>
        <p:spPr bwMode="auto">
          <a:xfrm>
            <a:off x="876299" y="4086226"/>
            <a:ext cx="5295899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pt-BR"/>
              <a:t>Clique no ícone para adicionar uma imagem</a:t>
            </a:r>
            <a:endParaRPr/>
          </a:p>
        </p:txBody>
      </p:sp>
      <p:sp>
        <p:nvSpPr>
          <p:cNvPr id="11" name="Espaço Reservado para Texto 7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76299" y="5791201"/>
            <a:ext cx="5295899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 b="0" i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a legenda mestre</a:t>
            </a:r>
            <a:endParaRPr/>
          </a:p>
        </p:txBody>
      </p:sp>
      <p:sp>
        <p:nvSpPr>
          <p:cNvPr id="12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m com Le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 bwMode="auto">
          <a:xfrm>
            <a:off x="6565899" y="0"/>
            <a:ext cx="56261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pt-BR"/>
              <a:t>Clique no ícone para adicionar uma imagem</a:t>
            </a:r>
            <a:endParaRPr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>09-Feb-24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 bwMode="auto">
          <a:xfrm>
            <a:off x="609600" y="781051"/>
            <a:ext cx="5818011" cy="619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Edite o título mestre</a:t>
            </a:r>
            <a:endParaRPr/>
          </a:p>
        </p:txBody>
      </p:sp>
      <p:sp>
        <p:nvSpPr>
          <p:cNvPr id="9" name="Espaço Reservado para Conteúdo 2"/>
          <p:cNvSpPr>
            <a:spLocks noGrp="1"/>
          </p:cNvSpPr>
          <p:nvPr>
            <p:ph idx="13"/>
          </p:nvPr>
        </p:nvSpPr>
        <p:spPr bwMode="auto">
          <a:xfrm>
            <a:off x="876301" y="1485900"/>
            <a:ext cx="5551311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rtl="0"/>
            <a:fld id="{00000000-1234-1234-1234-123412341234}" type="slidenum">
              <a:rPr lang="pt-BR" smtClean="0"/>
              <a:pPr rtl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9884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2" descr="fundo_ppt1_ok.jpg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fld id="{9D3A6509-23EB-4B44-A528-7D90D9904DC9}" type="datetime1">
              <a:rPr lang="en-US"/>
              <a:t>09-Feb-24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 algn="r">
              <a:defRPr sz="1000"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lvl1pPr algn="l" defTabSz="914400">
        <a:spcBef>
          <a:spcPts val="0"/>
        </a:spcBef>
        <a:buNone/>
        <a:defRPr sz="3200">
          <a:solidFill>
            <a:srgbClr val="C00026"/>
          </a:solidFill>
          <a:latin typeface="Verdana"/>
          <a:ea typeface="Verdana"/>
          <a:cs typeface="Verdana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1800" b="0">
          <a:solidFill>
            <a:schemeClr val="tx1"/>
          </a:solidFill>
          <a:latin typeface="Verdana"/>
          <a:ea typeface="Verdana"/>
          <a:cs typeface="Verdana"/>
        </a:defRPr>
      </a:lvl1pPr>
      <a:lvl2pPr marL="742950" indent="-28575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Verdana"/>
          <a:ea typeface="Verdana"/>
          <a:cs typeface="Verdana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Verdana"/>
          <a:ea typeface="Verdana"/>
          <a:cs typeface="Verdana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58" name="Espaço Reservado para Conteúdo 1"/>
          <p:cNvSpPr>
            <a:spLocks noGrp="1"/>
          </p:cNvSpPr>
          <p:nvPr>
            <p:ph idx="1"/>
          </p:nvPr>
        </p:nvSpPr>
        <p:spPr bwMode="auto">
          <a:xfrm>
            <a:off x="1289046" y="2838145"/>
            <a:ext cx="9791699" cy="1295398"/>
          </a:xfrm>
        </p:spPr>
        <p:txBody>
          <a:bodyPr>
            <a:normAutofit/>
          </a:bodyPr>
          <a:lstStyle/>
          <a:p>
            <a:pPr lvl="0" defTabSz="457200">
              <a:spcBef>
                <a:spcPts val="0"/>
              </a:spcBef>
              <a:spcAft>
                <a:spcPts val="599"/>
              </a:spcAft>
              <a:defRPr/>
            </a:pPr>
            <a:r>
              <a:rPr lang="pt-BR" dirty="0">
                <a:latin typeface="Verdana"/>
                <a:cs typeface="Verdana"/>
              </a:rPr>
              <a:t>Rob</a:t>
            </a:r>
            <a:r>
              <a:rPr lang="en-US" dirty="0" err="1">
                <a:latin typeface="Verdana"/>
                <a:cs typeface="Verdana"/>
              </a:rPr>
              <a:t>ótica</a:t>
            </a:r>
            <a:r>
              <a:rPr lang="en-US" dirty="0">
                <a:latin typeface="Verdana"/>
                <a:cs typeface="Verdana"/>
              </a:rPr>
              <a:t> </a:t>
            </a:r>
            <a:r>
              <a:rPr lang="en-US" dirty="0" err="1">
                <a:latin typeface="Verdana"/>
                <a:cs typeface="Verdana"/>
              </a:rPr>
              <a:t>Computacional</a:t>
            </a:r>
            <a:endParaRPr lang="pt-BR" dirty="0">
              <a:latin typeface="Verdana"/>
              <a:cs typeface="Verdana"/>
            </a:endParaRPr>
          </a:p>
          <a:p>
            <a:pPr>
              <a:defRPr/>
            </a:pPr>
            <a:r>
              <a:rPr lang="pt-BR" sz="2000" dirty="0"/>
              <a:t>Comportamento, Laser e </a:t>
            </a:r>
            <a:r>
              <a:rPr lang="pt-BR" sz="2000" dirty="0" err="1"/>
              <a:t>Odometria</a:t>
            </a:r>
            <a:endParaRPr lang="pt-BR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48BFCC52-4F57-9556-DFA7-A93ACF49DCA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58" name="Espaço Reservado para Conteúdo 1">
            <a:extLst>
              <a:ext uri="{FF2B5EF4-FFF2-40B4-BE49-F238E27FC236}">
                <a16:creationId xmlns:a16="http://schemas.microsoft.com/office/drawing/2014/main" id="{1255ECC3-9FA2-9447-7978-C69526616AB0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1289046" y="2838145"/>
            <a:ext cx="9791699" cy="1295398"/>
          </a:xfrm>
        </p:spPr>
        <p:txBody>
          <a:bodyPr>
            <a:normAutofit/>
          </a:bodyPr>
          <a:lstStyle/>
          <a:p>
            <a:pPr lvl="0" defTabSz="457200">
              <a:spcBef>
                <a:spcPts val="0"/>
              </a:spcBef>
              <a:spcAft>
                <a:spcPts val="599"/>
              </a:spcAft>
              <a:defRPr/>
            </a:pPr>
            <a:r>
              <a:rPr lang="pt-BR" dirty="0" err="1">
                <a:latin typeface="Verdana"/>
                <a:cs typeface="Verdana"/>
              </a:rPr>
              <a:t>Odometria</a:t>
            </a:r>
            <a:endParaRPr lang="pt-BR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257388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9D0D801-6B27-BA76-5BCD-304B545CA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r>
              <a:rPr lang="pt-BR" b="1" dirty="0"/>
              <a:t>Localização</a:t>
            </a:r>
            <a:endParaRPr lang="pt-B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383DE6D-0DAC-1D52-997E-2E11E800B5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2" y="85726"/>
            <a:ext cx="9639300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C7AAE31-6062-3A92-99A6-DC1DD289B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2" y="1476375"/>
            <a:ext cx="5295900" cy="4667251"/>
          </a:xfrm>
        </p:spPr>
        <p:txBody>
          <a:bodyPr>
            <a:normAutofit/>
          </a:bodyPr>
          <a:lstStyle/>
          <a:p>
            <a:pPr marL="152396" rtl="0">
              <a:lnSpc>
                <a:spcPct val="90000"/>
              </a:lnSpc>
              <a:spcAft>
                <a:spcPts val="800"/>
              </a:spcAft>
              <a:buSzPts val="1800"/>
            </a:pPr>
            <a:r>
              <a:rPr lang="pt-BR" sz="1600" dirty="0"/>
              <a:t>Localização ajuda o robô a interagir melhor com o ambiente. </a:t>
            </a:r>
          </a:p>
          <a:p>
            <a:pPr marL="476237" indent="-423323" rtl="0">
              <a:lnSpc>
                <a:spcPct val="90000"/>
              </a:lnSpc>
              <a:spcAft>
                <a:spcPts val="800"/>
              </a:spcAft>
              <a:buSzPts val="1400"/>
              <a:buChar char="○"/>
            </a:pPr>
            <a:r>
              <a:rPr lang="pt-BR" sz="1600" dirty="0"/>
              <a:t>O mapa consiste em uma vista superior do mundo e pode ser definido a partir de:</a:t>
            </a:r>
          </a:p>
          <a:p>
            <a:pPr marL="1219170" lvl="1" indent="-423323" rtl="0">
              <a:lnSpc>
                <a:spcPct val="90000"/>
              </a:lnSpc>
              <a:spcAft>
                <a:spcPts val="800"/>
              </a:spcAft>
              <a:buSzPts val="1400"/>
              <a:buChar char="○"/>
            </a:pPr>
            <a:r>
              <a:rPr lang="pt-BR" sz="1600" dirty="0"/>
              <a:t>Coordenadas </a:t>
            </a:r>
            <a:r>
              <a:rPr lang="pt-BR" sz="1600" b="1" dirty="0">
                <a:solidFill>
                  <a:srgbClr val="FF0000"/>
                </a:solidFill>
              </a:rPr>
              <a:t>Global</a:t>
            </a:r>
            <a:r>
              <a:rPr lang="pt-BR" sz="1600" dirty="0"/>
              <a:t>: Eixo fixo no mundo</a:t>
            </a:r>
          </a:p>
          <a:p>
            <a:pPr marL="1219170" lvl="1" indent="-423323" rtl="0">
              <a:lnSpc>
                <a:spcPct val="90000"/>
              </a:lnSpc>
              <a:spcAft>
                <a:spcPts val="800"/>
              </a:spcAft>
              <a:buSzPts val="1400"/>
              <a:buChar char="○"/>
            </a:pPr>
            <a:r>
              <a:rPr lang="pt-BR" sz="1600" dirty="0"/>
              <a:t>Coordenadas </a:t>
            </a:r>
            <a:r>
              <a:rPr lang="pt-BR" sz="1600" b="1" dirty="0">
                <a:solidFill>
                  <a:srgbClr val="7030A0"/>
                </a:solidFill>
              </a:rPr>
              <a:t>Local</a:t>
            </a:r>
            <a:r>
              <a:rPr lang="pt-BR" sz="1600" dirty="0"/>
              <a:t>: Eixo no robô</a:t>
            </a:r>
          </a:p>
          <a:p>
            <a:pPr marL="476237" indent="-423323" rtl="0">
              <a:lnSpc>
                <a:spcPct val="90000"/>
              </a:lnSpc>
              <a:spcAft>
                <a:spcPts val="800"/>
              </a:spcAft>
              <a:buSzPts val="1400"/>
              <a:buChar char="○"/>
            </a:pPr>
            <a:r>
              <a:rPr lang="pt-BR" sz="1600" dirty="0"/>
              <a:t>Na ROS a </a:t>
            </a:r>
            <a:r>
              <a:rPr lang="pt-BR" sz="1600" dirty="0" err="1"/>
              <a:t>odometria</a:t>
            </a:r>
            <a:r>
              <a:rPr lang="pt-BR" sz="1600" dirty="0"/>
              <a:t> é dada como:</a:t>
            </a:r>
          </a:p>
          <a:p>
            <a:pPr marL="1219170" lvl="1" indent="-423323" rtl="0">
              <a:lnSpc>
                <a:spcPct val="90000"/>
              </a:lnSpc>
              <a:spcAft>
                <a:spcPts val="800"/>
              </a:spcAft>
              <a:buSzPts val="1400"/>
              <a:buChar char="○"/>
            </a:pPr>
            <a:r>
              <a:rPr lang="pt-BR" sz="1600" dirty="0"/>
              <a:t>Robô Simulado: Localização absoluta.</a:t>
            </a:r>
          </a:p>
          <a:p>
            <a:pPr marL="1219170" lvl="1" indent="-423323" rtl="0">
              <a:lnSpc>
                <a:spcPct val="90000"/>
              </a:lnSpc>
              <a:spcAft>
                <a:spcPts val="800"/>
              </a:spcAft>
              <a:buSzPts val="1400"/>
              <a:buChar char="○"/>
            </a:pPr>
            <a:r>
              <a:rPr lang="pt-BR" sz="1600" dirty="0"/>
              <a:t>Robô Real: Localização com base no </a:t>
            </a:r>
            <a:r>
              <a:rPr lang="pt-BR" sz="1600" i="1" dirty="0" err="1"/>
              <a:t>encoder</a:t>
            </a:r>
            <a:r>
              <a:rPr lang="pt-BR" sz="1600" dirty="0"/>
              <a:t> das rodas. 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EBC04BB-63AC-C606-0ADD-A0BC81D76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4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  <a:defRPr/>
            </a:pPr>
            <a:fld id="{A33A0801-BB33-4F6A-ADD2-35B07A2D74D7}" type="slidenum">
              <a:rPr lang="pt-BR" smtClean="0"/>
              <a:pPr>
                <a:spcAft>
                  <a:spcPts val="800"/>
                </a:spcAft>
                <a:defRPr/>
              </a:pPr>
              <a:t>11</a:t>
            </a:fld>
            <a:endParaRPr lang="pt-BR"/>
          </a:p>
        </p:txBody>
      </p:sp>
      <p:pic>
        <p:nvPicPr>
          <p:cNvPr id="7" name="Gráfico 6" descr="Robô com preenchimento sólido">
            <a:extLst>
              <a:ext uri="{FF2B5EF4-FFF2-40B4-BE49-F238E27FC236}">
                <a16:creationId xmlns:a16="http://schemas.microsoft.com/office/drawing/2014/main" id="{DEDAF9D7-2AF7-5D48-3FD7-94E284691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8000" y="2819400"/>
            <a:ext cx="1219200" cy="1219200"/>
          </a:xfrm>
          <a:prstGeom prst="rect">
            <a:avLst/>
          </a:prstGeom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165A8D22-6FEE-7D95-39D9-8EAE1B1B4E3C}"/>
              </a:ext>
            </a:extLst>
          </p:cNvPr>
          <p:cNvCxnSpPr>
            <a:cxnSpLocks/>
          </p:cNvCxnSpPr>
          <p:nvPr/>
        </p:nvCxnSpPr>
        <p:spPr>
          <a:xfrm flipV="1">
            <a:off x="6542049" y="2497873"/>
            <a:ext cx="0" cy="28718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999B9788-8AAC-CD88-77B6-1C773E8B0EC8}"/>
              </a:ext>
            </a:extLst>
          </p:cNvPr>
          <p:cNvCxnSpPr>
            <a:cxnSpLocks/>
          </p:cNvCxnSpPr>
          <p:nvPr/>
        </p:nvCxnSpPr>
        <p:spPr>
          <a:xfrm>
            <a:off x="6542050" y="5369737"/>
            <a:ext cx="371707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050908B6-9EA9-8E15-D20A-055E0D33B687}"/>
              </a:ext>
            </a:extLst>
          </p:cNvPr>
          <p:cNvCxnSpPr>
            <a:cxnSpLocks/>
          </p:cNvCxnSpPr>
          <p:nvPr/>
        </p:nvCxnSpPr>
        <p:spPr>
          <a:xfrm>
            <a:off x="8737601" y="3531025"/>
            <a:ext cx="1382751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77CE2A30-7AC3-BD83-842B-BED582942A2F}"/>
              </a:ext>
            </a:extLst>
          </p:cNvPr>
          <p:cNvCxnSpPr>
            <a:cxnSpLocks/>
          </p:cNvCxnSpPr>
          <p:nvPr/>
        </p:nvCxnSpPr>
        <p:spPr>
          <a:xfrm flipV="1">
            <a:off x="8737600" y="2279806"/>
            <a:ext cx="0" cy="125122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079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9D0D801-6B27-BA76-5BCD-304B545CA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r>
              <a:rPr lang="pt-BR" b="1" dirty="0"/>
              <a:t>Localização</a:t>
            </a:r>
            <a:endParaRPr lang="pt-B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383DE6D-0DAC-1D52-997E-2E11E800B5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2" y="85726"/>
            <a:ext cx="9639300" cy="352425"/>
          </a:xfrm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ço Reservado para Conteúdo 3">
                <a:extLst>
                  <a:ext uri="{FF2B5EF4-FFF2-40B4-BE49-F238E27FC236}">
                    <a16:creationId xmlns:a16="http://schemas.microsoft.com/office/drawing/2014/main" id="{2C7AAE31-6062-3A92-99A6-DC1DD289B6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76302" y="1476375"/>
                <a:ext cx="5295900" cy="4667251"/>
              </a:xfrm>
            </p:spPr>
            <p:txBody>
              <a:bodyPr>
                <a:normAutofit/>
              </a:bodyPr>
              <a:lstStyle/>
              <a:p>
                <a:pPr marL="152396" rtl="0">
                  <a:lnSpc>
                    <a:spcPct val="90000"/>
                  </a:lnSpc>
                  <a:spcAft>
                    <a:spcPts val="800"/>
                  </a:spcAft>
                  <a:buSzPts val="1800"/>
                </a:pPr>
                <a:r>
                  <a:rPr lang="pt-BR" sz="1600" dirty="0"/>
                  <a:t>Além de localização, o robô tem uma orientação. </a:t>
                </a:r>
              </a:p>
              <a:p>
                <a:pPr marL="380990" indent="-228594" rtl="0">
                  <a:lnSpc>
                    <a:spcPct val="90000"/>
                  </a:lnSpc>
                  <a:spcAft>
                    <a:spcPts val="800"/>
                  </a:spcAft>
                  <a:buSzPts val="1800"/>
                  <a:buFont typeface="Arial" panose="020B0604020202020204" pitchFamily="34" charset="0"/>
                  <a:buChar char="•"/>
                </a:pPr>
                <a:r>
                  <a:rPr lang="pt-BR" sz="1600" dirty="0"/>
                  <a:t>Orientação podem ser expressas de duas formas:</a:t>
                </a:r>
              </a:p>
              <a:p>
                <a:pPr marL="1123923" lvl="1" indent="-228594" rtl="0">
                  <a:lnSpc>
                    <a:spcPct val="90000"/>
                  </a:lnSpc>
                  <a:spcAft>
                    <a:spcPts val="800"/>
                  </a:spcAft>
                  <a:buSzPts val="1800"/>
                  <a:buFont typeface="Arial" panose="020B0604020202020204" pitchFamily="34" charset="0"/>
                  <a:buChar char="•"/>
                </a:pPr>
                <a:r>
                  <a:rPr lang="pt-BR" sz="1600" dirty="0"/>
                  <a:t>Euler (3-upla)</a:t>
                </a:r>
              </a:p>
              <a:p>
                <a:pPr marL="1523962" lvl="2" rtl="0">
                  <a:lnSpc>
                    <a:spcPct val="90000"/>
                  </a:lnSpc>
                  <a:spcAft>
                    <a:spcPts val="800"/>
                  </a:spcAft>
                  <a:buSzPts val="1800"/>
                  <a:buFont typeface="Arial" panose="020B0604020202020204" pitchFamily="34" charset="0"/>
                  <a:buChar char="•"/>
                </a:pPr>
                <a:r>
                  <a:rPr lang="pt-BR" sz="1600" dirty="0"/>
                  <a:t>Combinação de rotação:</a:t>
                </a:r>
              </a:p>
              <a:p>
                <a:pPr marL="1981150" lvl="3" rtl="0">
                  <a:lnSpc>
                    <a:spcPct val="90000"/>
                  </a:lnSpc>
                  <a:spcAft>
                    <a:spcPts val="800"/>
                  </a:spcAft>
                  <a:buSzPts val="1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marL="1123923" lvl="1" rtl="0">
                  <a:lnSpc>
                    <a:spcPct val="90000"/>
                  </a:lnSpc>
                  <a:spcAft>
                    <a:spcPts val="800"/>
                  </a:spcAft>
                  <a:buSzPts val="1800"/>
                  <a:buFont typeface="Arial" panose="020B0604020202020204" pitchFamily="34" charset="0"/>
                  <a:buChar char="•"/>
                </a:pPr>
                <a:r>
                  <a:rPr lang="pt-BR" sz="1600" dirty="0" err="1"/>
                  <a:t>Quaternions</a:t>
                </a:r>
                <a:r>
                  <a:rPr lang="pt-BR" sz="1600" dirty="0"/>
                  <a:t> (4-upla)</a:t>
                </a:r>
              </a:p>
              <a:p>
                <a:pPr marL="1523962" lvl="2" rtl="0">
                  <a:lnSpc>
                    <a:spcPct val="90000"/>
                  </a:lnSpc>
                  <a:spcAft>
                    <a:spcPts val="800"/>
                  </a:spcAft>
                  <a:buSzPts val="1800"/>
                  <a:buFont typeface="Arial" panose="020B0604020202020204" pitchFamily="34" charset="0"/>
                  <a:buChar char="•"/>
                </a:pPr>
                <a:r>
                  <a:rPr lang="pt-BR" sz="1600" dirty="0"/>
                  <a:t>Números imaginários</a:t>
                </a:r>
              </a:p>
              <a:p>
                <a:pPr marL="1123923" lvl="1" rtl="0">
                  <a:lnSpc>
                    <a:spcPct val="90000"/>
                  </a:lnSpc>
                  <a:spcAft>
                    <a:spcPts val="800"/>
                  </a:spcAft>
                  <a:buSzPts val="1800"/>
                  <a:buFont typeface="Arial" panose="020B0604020202020204" pitchFamily="34" charset="0"/>
                  <a:buChar char="•"/>
                </a:pP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marL="1428715" lvl="1" indent="-423323" rtl="0">
                  <a:lnSpc>
                    <a:spcPct val="90000"/>
                  </a:lnSpc>
                  <a:spcAft>
                    <a:spcPts val="800"/>
                  </a:spcAft>
                  <a:buSzPts val="1400"/>
                  <a:buChar char="■"/>
                </a:pPr>
                <a:endParaRPr lang="pt-BR" sz="1600" dirty="0"/>
              </a:p>
              <a:p>
                <a:pPr>
                  <a:lnSpc>
                    <a:spcPct val="90000"/>
                  </a:lnSpc>
                  <a:spcAft>
                    <a:spcPts val="800"/>
                  </a:spcAft>
                </a:pPr>
                <a:endParaRPr lang="pt-BR" sz="1600" dirty="0"/>
              </a:p>
            </p:txBody>
          </p:sp>
        </mc:Choice>
        <mc:Fallback xmlns="">
          <p:sp>
            <p:nvSpPr>
              <p:cNvPr id="4" name="Espaço Reservado para Conteúdo 3">
                <a:extLst>
                  <a:ext uri="{FF2B5EF4-FFF2-40B4-BE49-F238E27FC236}">
                    <a16:creationId xmlns:a16="http://schemas.microsoft.com/office/drawing/2014/main" id="{2C7AAE31-6062-3A92-99A6-DC1DD289B6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6302" y="1476375"/>
                <a:ext cx="5295900" cy="4667251"/>
              </a:xfrm>
              <a:blipFill>
                <a:blip r:embed="rId2"/>
                <a:stretch>
                  <a:fillRect t="-9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oogle Shape;227;p38">
            <a:extLst>
              <a:ext uri="{FF2B5EF4-FFF2-40B4-BE49-F238E27FC236}">
                <a16:creationId xmlns:a16="http://schemas.microsoft.com/office/drawing/2014/main" id="{0E90333D-EA40-F2CF-F833-4A799F28F63F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107973" y="1115838"/>
            <a:ext cx="4207727" cy="297850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EBC04BB-63AC-C606-0ADD-A0BC81D76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4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  <a:defRPr/>
            </a:pPr>
            <a:fld id="{A33A0801-BB33-4F6A-ADD2-35B07A2D74D7}" type="slidenum">
              <a:rPr lang="pt-BR" smtClean="0"/>
              <a:pPr>
                <a:spcAft>
                  <a:spcPts val="800"/>
                </a:spcAft>
                <a:defRPr/>
              </a:pPr>
              <a:t>12</a:t>
            </a:fld>
            <a:endParaRPr lang="pt-BR"/>
          </a:p>
        </p:txBody>
      </p:sp>
      <p:pic>
        <p:nvPicPr>
          <p:cNvPr id="1026" name="Picture 2" descr="How to Understand Complex Numbers - wikiHow Life">
            <a:extLst>
              <a:ext uri="{FF2B5EF4-FFF2-40B4-BE49-F238E27FC236}">
                <a16:creationId xmlns:a16="http://schemas.microsoft.com/office/drawing/2014/main" id="{D8B567A3-946F-5C37-64E7-730193802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435" y="3810000"/>
            <a:ext cx="2844800" cy="3061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404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9"/>
          <p:cNvPicPr preferRelativeResize="0"/>
          <p:nvPr/>
        </p:nvPicPr>
        <p:blipFill rotWithShape="1">
          <a:blip r:embed="rId3">
            <a:alphaModFix/>
          </a:blip>
          <a:srcRect t="10319" b="21149"/>
          <a:stretch/>
        </p:blipFill>
        <p:spPr>
          <a:xfrm>
            <a:off x="0" y="1140109"/>
            <a:ext cx="12192001" cy="4577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E2BE231F-F5DA-0EF8-2BDE-5F92D16DADD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58" name="Espaço Reservado para Conteúdo 1">
            <a:extLst>
              <a:ext uri="{FF2B5EF4-FFF2-40B4-BE49-F238E27FC236}">
                <a16:creationId xmlns:a16="http://schemas.microsoft.com/office/drawing/2014/main" id="{5971DA6F-BC9D-CC17-E5CA-DE5EC5FE81BB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1289046" y="2838145"/>
            <a:ext cx="9791699" cy="1295398"/>
          </a:xfrm>
        </p:spPr>
        <p:txBody>
          <a:bodyPr>
            <a:normAutofit/>
          </a:bodyPr>
          <a:lstStyle/>
          <a:p>
            <a:pPr lvl="0" defTabSz="457200">
              <a:spcBef>
                <a:spcPts val="0"/>
              </a:spcBef>
              <a:spcAft>
                <a:spcPts val="599"/>
              </a:spcAft>
              <a:defRPr/>
            </a:pPr>
            <a:r>
              <a:rPr lang="en-US" dirty="0">
                <a:latin typeface="Verdana"/>
                <a:cs typeface="Verdana"/>
              </a:rPr>
              <a:t>Laser</a:t>
            </a:r>
            <a:endParaRPr lang="pt-BR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607047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2">
            <a:extLst>
              <a:ext uri="{FF2B5EF4-FFF2-40B4-BE49-F238E27FC236}">
                <a16:creationId xmlns:a16="http://schemas.microsoft.com/office/drawing/2014/main" id="{1ED1D162-CFA8-57AE-1B1D-153BC6AB6E30}"/>
              </a:ext>
            </a:extLst>
          </p:cNvPr>
          <p:cNvSpPr txBox="1">
            <a:spLocks/>
          </p:cNvSpPr>
          <p:nvPr/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>
              <a:spcBef>
                <a:spcPts val="0"/>
              </a:spcBef>
              <a:buNone/>
              <a:defRPr sz="3200">
                <a:solidFill>
                  <a:srgbClr val="C00026"/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spcAft>
                <a:spcPts val="600"/>
              </a:spcAft>
              <a:defRPr/>
            </a:pPr>
            <a:r>
              <a:rPr lang="pt-BR" b="1">
                <a:latin typeface="Verdana"/>
                <a:ea typeface="Verdana"/>
                <a:cs typeface="Verdana"/>
              </a:rPr>
              <a:t>LIDAR</a:t>
            </a:r>
            <a:endParaRPr lang="pt-BR">
              <a:latin typeface="Verdana"/>
              <a:ea typeface="Verdana"/>
              <a:cs typeface="Verdana"/>
            </a:endParaRPr>
          </a:p>
        </p:txBody>
      </p:sp>
      <p:pic>
        <p:nvPicPr>
          <p:cNvPr id="2050" name="Picture 2" descr="Autonomous vehicles: A look at the future of self-driving cars">
            <a:extLst>
              <a:ext uri="{FF2B5EF4-FFF2-40B4-BE49-F238E27FC236}">
                <a16:creationId xmlns:a16="http://schemas.microsoft.com/office/drawing/2014/main" id="{E2D5FC11-0CEF-2925-79CE-3E00000A1A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7" r="-1" b="22980"/>
          <a:stretch/>
        </p:blipFill>
        <p:spPr bwMode="auto">
          <a:xfrm>
            <a:off x="876301" y="1485900"/>
            <a:ext cx="10706100" cy="4724399"/>
          </a:xfrm>
          <a:prstGeom prst="rect">
            <a:avLst/>
          </a:prstGeom>
          <a:noFill/>
        </p:spPr>
      </p:pic>
      <p:sp>
        <p:nvSpPr>
          <p:cNvPr id="2060" name="Text Placeholder 3">
            <a:extLst>
              <a:ext uri="{FF2B5EF4-FFF2-40B4-BE49-F238E27FC236}">
                <a16:creationId xmlns:a16="http://schemas.microsoft.com/office/drawing/2014/main" id="{B2AA7D22-DE23-C69C-93BD-F466EB6D5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1" y="85725"/>
            <a:ext cx="9639300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2062" name="Slide Number Placeholder 4">
            <a:extLst>
              <a:ext uri="{FF2B5EF4-FFF2-40B4-BE49-F238E27FC236}">
                <a16:creationId xmlns:a16="http://schemas.microsoft.com/office/drawing/2014/main" id="{C73A79DD-D7C0-5B7C-065A-35B26991F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6"/>
            <a:ext cx="28448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/>
              <a:pPr>
                <a:spcAft>
                  <a:spcPts val="600"/>
                </a:spcAft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47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A1E34-01B4-4E41-333A-D86E89C66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048E496-E627-B762-AD58-052B318E3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81051"/>
            <a:ext cx="10972800" cy="619125"/>
          </a:xfrm>
        </p:spPr>
        <p:txBody>
          <a:bodyPr anchor="t">
            <a:normAutofit/>
          </a:bodyPr>
          <a:lstStyle/>
          <a:p>
            <a:r>
              <a:rPr lang="pt-BR" b="1" dirty="0"/>
              <a:t>Laser – Robô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79FC3CC-80CB-DC53-5329-F023E30D8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1" y="1485900"/>
            <a:ext cx="5257800" cy="4724399"/>
          </a:xfrm>
        </p:spPr>
        <p:txBody>
          <a:bodyPr>
            <a:normAutofit/>
          </a:bodyPr>
          <a:lstStyle/>
          <a:p>
            <a:pPr marL="152396" rtl="0">
              <a:spcAft>
                <a:spcPts val="800"/>
              </a:spcAft>
              <a:buSzPts val="1800"/>
            </a:pPr>
            <a:r>
              <a:rPr lang="pt-BR" dirty="0"/>
              <a:t>Durante a disciplina, vamos não vamos utilizar um sensor LIDAR, mas sim um sensor Laser 2D.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b="1" dirty="0"/>
              <a:t>Precisão Angular:</a:t>
            </a:r>
            <a:r>
              <a:rPr lang="pt-BR" dirty="0"/>
              <a:t> Medições realizadas a cada 1°.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b="1" dirty="0"/>
              <a:t>Alcance de Detecção:</a:t>
            </a:r>
            <a:r>
              <a:rPr lang="pt-BR" dirty="0"/>
              <a:t> Capaz de detectar objetos em um raio de até 3,5 metros.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b="1" dirty="0"/>
              <a:t>Dados de Saída:</a:t>
            </a:r>
            <a:r>
              <a:rPr lang="pt-BR" dirty="0"/>
              <a:t> Lista detalhada de 360 pontos de medição.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b="1" dirty="0"/>
              <a:t>Orientação:</a:t>
            </a:r>
            <a:r>
              <a:rPr lang="pt-BR" dirty="0"/>
              <a:t> O primeiro ponto de dados alinha-se com a parte frontal do robô.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pt-BR" dirty="0"/>
              <a:t>Lembrando que o robô sempre olha para o eixo X.</a:t>
            </a:r>
          </a:p>
          <a:p>
            <a:pPr marL="152396" rtl="0">
              <a:spcAft>
                <a:spcPts val="800"/>
              </a:spcAft>
              <a:buSzPts val="1800"/>
            </a:pPr>
            <a:endParaRPr lang="en-US" dirty="0"/>
          </a:p>
          <a:p>
            <a:pPr marL="1428715" lvl="1" indent="-423323" rtl="0">
              <a:spcAft>
                <a:spcPts val="800"/>
              </a:spcAft>
              <a:buSzPts val="1400"/>
              <a:buChar char="■"/>
            </a:pPr>
            <a:endParaRPr lang="pt-BR" dirty="0"/>
          </a:p>
          <a:p>
            <a:pPr>
              <a:spcAft>
                <a:spcPts val="800"/>
              </a:spcAft>
            </a:pPr>
            <a:endParaRPr lang="pt-BR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060AE85-CB72-4474-229C-AA23CBF13F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1" y="85725"/>
            <a:ext cx="9639300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331E945-21A9-B308-888B-EAD12B19F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4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  <a:defRPr/>
            </a:pPr>
            <a:fld id="{A33A0801-BB33-4F6A-ADD2-35B07A2D74D7}" type="slidenum">
              <a:rPr lang="pt-BR" smtClean="0"/>
              <a:pPr>
                <a:spcAft>
                  <a:spcPts val="800"/>
                </a:spcAft>
                <a:defRPr/>
              </a:pPr>
              <a:t>16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FB1E97B-D47A-1336-6F41-C2958F85EF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53" b="2"/>
          <a:stretch/>
        </p:blipFill>
        <p:spPr>
          <a:xfrm>
            <a:off x="6324601" y="1485900"/>
            <a:ext cx="5257800" cy="47243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82515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743FB1D0-4256-6D70-D53A-999A34555C0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D4088-3F8B-7A9D-365C-89BA9AEB67E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</p:spPr>
        <p:txBody>
          <a:bodyPr anchor="t">
            <a:normAutofit/>
          </a:bodyPr>
          <a:lstStyle/>
          <a:p>
            <a:pPr>
              <a:defRPr/>
            </a:pPr>
            <a:r>
              <a:rPr lang="pt-BR" b="1" dirty="0"/>
              <a:t>Atividades</a:t>
            </a:r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E45990D2-BCF7-53CB-D848-9917749AD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1" y="1485900"/>
            <a:ext cx="8978900" cy="472439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dirty="0"/>
              <a:t>Agora estão prontos para seguir com as atividades individuais:</a:t>
            </a:r>
          </a:p>
          <a:p>
            <a:pPr>
              <a:spcAft>
                <a:spcPts val="600"/>
              </a:spcAft>
              <a:defRPr/>
            </a:pPr>
            <a:endParaRPr lang="pt-BR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dirty="0"/>
              <a:t>Atividade 1 - Introdução ao conceito de máquina de estados.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dirty="0"/>
              <a:t>Atividade 2 – Estrutura básica de nó e controle.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dirty="0"/>
              <a:t>Atividade 3 – Entendendo o conceito de Pose e </a:t>
            </a:r>
            <a:r>
              <a:rPr lang="pt-BR" dirty="0" err="1"/>
              <a:t>Odometria</a:t>
            </a:r>
            <a:r>
              <a:rPr lang="pt-BR" dirty="0"/>
              <a:t>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dirty="0"/>
              <a:t>Atividade 4 - Entendendo a leitura do sensor laser.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dirty="0"/>
              <a:t>Atividade 5 – Visualização de dados de sensor na ROS 2.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F2A2504-24F7-77A7-050A-FBBC9408E6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1" y="85725"/>
            <a:ext cx="9639300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3CFE450-1C49-701B-477A-4D763293C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/>
              <a:pPr>
                <a:spcAft>
                  <a:spcPts val="600"/>
                </a:spcAft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698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81C45B6-6D13-F78F-7FF4-5A78975E4FE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58" name="Espaço Reservado para Conteúdo 1">
            <a:extLst>
              <a:ext uri="{FF2B5EF4-FFF2-40B4-BE49-F238E27FC236}">
                <a16:creationId xmlns:a16="http://schemas.microsoft.com/office/drawing/2014/main" id="{7FFD1C69-766C-9BF1-C607-E04127C34B2C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1289046" y="2838145"/>
            <a:ext cx="9791699" cy="1295398"/>
          </a:xfrm>
        </p:spPr>
        <p:txBody>
          <a:bodyPr>
            <a:normAutofit/>
          </a:bodyPr>
          <a:lstStyle/>
          <a:p>
            <a:pPr lvl="0" defTabSz="457200">
              <a:spcBef>
                <a:spcPts val="0"/>
              </a:spcBef>
              <a:spcAft>
                <a:spcPts val="599"/>
              </a:spcAft>
              <a:defRPr/>
            </a:pPr>
            <a:r>
              <a:rPr lang="en-US" dirty="0" err="1">
                <a:latin typeface="Verdana"/>
                <a:cs typeface="Verdana"/>
              </a:rPr>
              <a:t>Comportamento</a:t>
            </a:r>
            <a:endParaRPr lang="pt-BR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816182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0AF413-4C5D-9B91-8D7D-BCF2A7F19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r>
              <a:rPr lang="pt-BR" b="1"/>
              <a:t>Como decidir o comportamento do robô?</a:t>
            </a:r>
            <a:endParaRPr lang="pt-BR" dirty="0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3AB6887-85B0-A77F-BE69-F3845F152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4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  <a:defRPr/>
            </a:pPr>
            <a:fld id="{A33A0801-BB33-4F6A-ADD2-35B07A2D74D7}" type="slidenum">
              <a:rPr lang="pt-BR" smtClean="0"/>
              <a:pPr>
                <a:spcAft>
                  <a:spcPts val="800"/>
                </a:spcAft>
                <a:defRPr/>
              </a:pPr>
              <a:t>3</a:t>
            </a:fld>
            <a:endParaRPr lang="pt-BR"/>
          </a:p>
        </p:txBody>
      </p:sp>
      <p:pic>
        <p:nvPicPr>
          <p:cNvPr id="4" name="Google Shape;139;p25">
            <a:extLst>
              <a:ext uri="{FF2B5EF4-FFF2-40B4-BE49-F238E27FC236}">
                <a16:creationId xmlns:a16="http://schemas.microsoft.com/office/drawing/2014/main" id="{0CAAF21A-232D-7EC1-D0BA-412FDBF0A27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1721" y="1870144"/>
            <a:ext cx="9637801" cy="46894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9CDE069-7CA1-181C-0D89-B6119156395F}"/>
              </a:ext>
            </a:extLst>
          </p:cNvPr>
          <p:cNvSpPr txBox="1"/>
          <p:nvPr/>
        </p:nvSpPr>
        <p:spPr bwMode="auto">
          <a:xfrm>
            <a:off x="901559" y="1604183"/>
            <a:ext cx="9977963" cy="639763"/>
          </a:xfrm>
          <a:prstGeom prst="rect">
            <a:avLst/>
          </a:prstGeom>
        </p:spPr>
        <p:txBody>
          <a:bodyPr rtlCol="0" anchor="b">
            <a:normAutofit/>
          </a:bodyPr>
          <a:lstStyle/>
          <a:p>
            <a:pPr defTabSz="914377">
              <a:spcAft>
                <a:spcPts val="800"/>
              </a:spcAft>
              <a:defRPr/>
            </a:pPr>
            <a:r>
              <a:rPr lang="pt-BR" sz="2000" b="1" dirty="0">
                <a:latin typeface="Gotham HTF"/>
                <a:ea typeface="Verdana"/>
                <a:cs typeface="Verdana"/>
              </a:rPr>
              <a:t>Na primeira aula discutimos o seguinte cenário. Qual ação o robô deveria tomar?</a:t>
            </a:r>
          </a:p>
          <a:p>
            <a:pPr defTabSz="914377">
              <a:spcAft>
                <a:spcPts val="800"/>
              </a:spcAft>
              <a:defRPr/>
            </a:pPr>
            <a:endParaRPr lang="pt-BR" sz="2000" b="1" dirty="0">
              <a:latin typeface="Gotham HTF"/>
              <a:ea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99324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EE18331-627A-B269-B572-69CE240D1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r>
              <a:rPr lang="pt-BR" b="1" dirty="0"/>
              <a:t>Estrutura de controle de robô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ABBBFD8-C1B0-2CF6-1F6C-FC1663BD5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2" y="1476375"/>
            <a:ext cx="5295900" cy="4667251"/>
          </a:xfrm>
        </p:spPr>
        <p:txBody>
          <a:bodyPr>
            <a:normAutofit/>
          </a:bodyPr>
          <a:lstStyle/>
          <a:p>
            <a:pPr marL="609585" indent="-457189" rtl="0">
              <a:buSzPts val="1800"/>
              <a:buChar char="●"/>
            </a:pPr>
            <a:r>
              <a:rPr lang="pt-BR" dirty="0"/>
              <a:t>Um robô autônomo vê o ambiente ao redor e depois executa uma ação.</a:t>
            </a:r>
            <a:endParaRPr lang="pt-BR"/>
          </a:p>
          <a:p>
            <a:pPr marL="609585" rtl="0">
              <a:spcBef>
                <a:spcPts val="1600"/>
              </a:spcBef>
            </a:pPr>
            <a:endParaRPr lang="pt-BR"/>
          </a:p>
          <a:p>
            <a:pPr marL="609585" indent="-457189" rtl="0">
              <a:spcBef>
                <a:spcPts val="1600"/>
              </a:spcBef>
              <a:buSzPts val="1800"/>
              <a:buChar char="●"/>
            </a:pPr>
            <a:r>
              <a:rPr lang="pt-BR" dirty="0"/>
              <a:t>Dependendo do seu comportamento, podemos ter diferentes resultados.</a:t>
            </a:r>
            <a:endParaRPr lang="pt-BR"/>
          </a:p>
          <a:p>
            <a:endParaRPr lang="pt-BR" dirty="0"/>
          </a:p>
        </p:txBody>
      </p:sp>
      <p:pic>
        <p:nvPicPr>
          <p:cNvPr id="6" name="Google Shape;144;p26">
            <a:extLst>
              <a:ext uri="{FF2B5EF4-FFF2-40B4-BE49-F238E27FC236}">
                <a16:creationId xmlns:a16="http://schemas.microsoft.com/office/drawing/2014/main" id="{954E69EC-8266-46A2-25B7-0A041AA09DAA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286501" y="2100216"/>
            <a:ext cx="5295900" cy="342909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099B273-5716-A6A5-B424-86C885529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4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  <a:defRPr/>
            </a:pPr>
            <a:fld id="{A33A0801-BB33-4F6A-ADD2-35B07A2D74D7}" type="slidenum">
              <a:rPr lang="pt-BR" smtClean="0"/>
              <a:pPr>
                <a:spcAft>
                  <a:spcPts val="800"/>
                </a:spcAft>
                <a:defRPr/>
              </a:pPr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235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rtl="0"/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 rtl="0">
              <a:spcAft>
                <a:spcPts val="1600"/>
              </a:spcAft>
              <a:buNone/>
            </a:pP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rtl="0"/>
            <a:endParaRPr/>
          </a:p>
        </p:txBody>
      </p:sp>
      <p:sp>
        <p:nvSpPr>
          <p:cNvPr id="159" name="Google Shape;159;p2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 rtl="0">
              <a:spcAft>
                <a:spcPts val="1600"/>
              </a:spcAft>
              <a:buNone/>
            </a:pP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0AF413-4C5D-9B91-8D7D-BCF2A7F19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r>
              <a:rPr lang="pt-BR" b="1" dirty="0"/>
              <a:t>Máquina de Estado</a:t>
            </a:r>
            <a:endParaRPr lang="pt-BR" dirty="0"/>
          </a:p>
        </p:txBody>
      </p:sp>
      <p:pic>
        <p:nvPicPr>
          <p:cNvPr id="3" name="Google Shape;167;p29">
            <a:extLst>
              <a:ext uri="{FF2B5EF4-FFF2-40B4-BE49-F238E27FC236}">
                <a16:creationId xmlns:a16="http://schemas.microsoft.com/office/drawing/2014/main" id="{88883F16-3CF1-8D22-767B-61536AF1E24A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76302" y="1760413"/>
            <a:ext cx="10706100" cy="417537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3AB6887-85B0-A77F-BE69-F3845F152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4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  <a:defRPr/>
            </a:pPr>
            <a:fld id="{A33A0801-BB33-4F6A-ADD2-35B07A2D74D7}" type="slidenum">
              <a:rPr lang="pt-BR"/>
              <a:pPr>
                <a:spcAft>
                  <a:spcPts val="800"/>
                </a:spcAft>
                <a:defRPr/>
              </a:pPr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1049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67;p29">
            <a:extLst>
              <a:ext uri="{FF2B5EF4-FFF2-40B4-BE49-F238E27FC236}">
                <a16:creationId xmlns:a16="http://schemas.microsoft.com/office/drawing/2014/main" id="{676AEFDB-491F-0426-8CB8-022EEBB58304}"/>
              </a:ext>
            </a:extLst>
          </p:cNvPr>
          <p:cNvPicPr preferRelativeResize="0"/>
          <p:nvPr/>
        </p:nvPicPr>
        <p:blipFill rotWithShape="1">
          <a:blip r:embed="rId2"/>
          <a:srcRect r="55042"/>
          <a:stretch/>
        </p:blipFill>
        <p:spPr>
          <a:xfrm>
            <a:off x="6565901" y="988746"/>
            <a:ext cx="5626100" cy="488050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A5792C3A-E709-B933-D9AE-107A6A08E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81051"/>
            <a:ext cx="5818011" cy="619125"/>
          </a:xfrm>
        </p:spPr>
        <p:txBody>
          <a:bodyPr>
            <a:normAutofit/>
          </a:bodyPr>
          <a:lstStyle/>
          <a:p>
            <a:r>
              <a:rPr lang="pt-BR" b="1" dirty="0"/>
              <a:t>Máquina de Estado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1CC635F-E11F-42A8-2E71-B0E2059553B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76302" y="1485902"/>
            <a:ext cx="5551311" cy="4724399"/>
          </a:xfrm>
        </p:spPr>
        <p:txBody>
          <a:bodyPr>
            <a:normAutofit/>
          </a:bodyPr>
          <a:lstStyle/>
          <a:p>
            <a:pPr marL="609585" indent="-457189" rtl="0">
              <a:spcAft>
                <a:spcPts val="800"/>
              </a:spcAft>
              <a:buSzPts val="1800"/>
              <a:buChar char="●"/>
            </a:pPr>
            <a:r>
              <a:rPr lang="pt-BR" dirty="0"/>
              <a:t>Neste exemplo de um robô seguidor de linhas, ele tem 4 estados:</a:t>
            </a:r>
            <a:endParaRPr lang="pt-BR"/>
          </a:p>
          <a:p>
            <a:pPr marL="1219170" lvl="1" indent="-423323" rtl="0">
              <a:spcAft>
                <a:spcPts val="800"/>
              </a:spcAft>
              <a:buSzPts val="1400"/>
              <a:buChar char="○"/>
            </a:pPr>
            <a:r>
              <a:rPr lang="pt-BR" dirty="0"/>
              <a:t>Virar a direita</a:t>
            </a:r>
            <a:endParaRPr lang="pt-BR"/>
          </a:p>
          <a:p>
            <a:pPr marL="1219170" lvl="1" indent="-423323" rtl="0">
              <a:spcAft>
                <a:spcPts val="800"/>
              </a:spcAft>
              <a:buSzPts val="1400"/>
              <a:buChar char="○"/>
            </a:pPr>
            <a:r>
              <a:rPr lang="pt-BR" dirty="0"/>
              <a:t>Virar a esquerda</a:t>
            </a:r>
            <a:endParaRPr lang="pt-BR"/>
          </a:p>
          <a:p>
            <a:pPr marL="1219170" lvl="1" indent="-423323" rtl="0">
              <a:spcAft>
                <a:spcPts val="800"/>
              </a:spcAft>
              <a:buSzPts val="1400"/>
              <a:buChar char="○"/>
            </a:pPr>
            <a:r>
              <a:rPr lang="pt-BR" dirty="0"/>
              <a:t>Linha reta</a:t>
            </a:r>
            <a:endParaRPr lang="pt-BR"/>
          </a:p>
          <a:p>
            <a:pPr marL="1219170" lvl="1" indent="-423323" rtl="0">
              <a:spcAft>
                <a:spcPts val="800"/>
              </a:spcAft>
              <a:buSzPts val="1400"/>
              <a:buChar char="○"/>
            </a:pPr>
            <a:r>
              <a:rPr lang="pt-BR" dirty="0"/>
              <a:t>Parado</a:t>
            </a:r>
            <a:endParaRPr lang="pt-BR"/>
          </a:p>
          <a:p>
            <a:pPr marL="609585" indent="-457189" rtl="0">
              <a:spcAft>
                <a:spcPts val="800"/>
              </a:spcAft>
              <a:buSzPts val="1800"/>
              <a:buChar char="●"/>
            </a:pPr>
            <a:r>
              <a:rPr lang="pt-BR" dirty="0"/>
              <a:t>Decisão é feita através do output do sensor IR</a:t>
            </a:r>
            <a:endParaRPr lang="pt-BR"/>
          </a:p>
          <a:p>
            <a:pPr>
              <a:spcAft>
                <a:spcPts val="800"/>
              </a:spcAft>
            </a:pPr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4D62A3E-CAEB-5A16-1595-ED57CA880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4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  <a:defRPr/>
            </a:pPr>
            <a:fld id="{A33A0801-BB33-4F6A-ADD2-35B07A2D74D7}" type="slidenum">
              <a:rPr lang="pt-BR" smtClean="0"/>
              <a:pPr>
                <a:spcAft>
                  <a:spcPts val="800"/>
                </a:spcAft>
                <a:defRPr/>
              </a:pPr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5517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5792C3A-E709-B933-D9AE-107A6A08E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r>
              <a:rPr lang="pt-BR" b="1" dirty="0"/>
              <a:t>Máquina de Estado</a:t>
            </a:r>
            <a:endParaRPr lang="pt-BR" dirty="0"/>
          </a:p>
        </p:txBody>
      </p:sp>
      <p:pic>
        <p:nvPicPr>
          <p:cNvPr id="8" name="Google Shape;179;p31">
            <a:extLst>
              <a:ext uri="{FF2B5EF4-FFF2-40B4-BE49-F238E27FC236}">
                <a16:creationId xmlns:a16="http://schemas.microsoft.com/office/drawing/2014/main" id="{0FB45987-6E1D-37C4-92CA-7C08D7D561D9}"/>
              </a:ext>
            </a:extLst>
          </p:cNvPr>
          <p:cNvPicPr preferRelativeResize="0"/>
          <p:nvPr/>
        </p:nvPicPr>
        <p:blipFill rotWithShape="1">
          <a:blip r:embed="rId2"/>
          <a:srcRect l="8481" t="18020" r="9027" b="19257"/>
          <a:stretch/>
        </p:blipFill>
        <p:spPr>
          <a:xfrm>
            <a:off x="1680117" y="1485901"/>
            <a:ext cx="8831767" cy="53720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4D62A3E-CAEB-5A16-1595-ED57CA880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4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  <a:defRPr/>
            </a:pPr>
            <a:fld id="{A33A0801-BB33-4F6A-ADD2-35B07A2D74D7}" type="slidenum">
              <a:rPr lang="pt-BR" smtClean="0"/>
              <a:pPr>
                <a:spcAft>
                  <a:spcPts val="800"/>
                </a:spcAft>
                <a:defRPr/>
              </a:pPr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1415066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Dia1_2022</Template>
  <TotalTime>468</TotalTime>
  <Words>448</Words>
  <Application>Microsoft Office PowerPoint</Application>
  <DocSecurity>0</DocSecurity>
  <PresentationFormat>Widescreen</PresentationFormat>
  <Paragraphs>67</Paragraphs>
  <Slides>17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Cambria Math</vt:lpstr>
      <vt:lpstr>Gotham HTF</vt:lpstr>
      <vt:lpstr>Verdana</vt:lpstr>
      <vt:lpstr>Personalizar design</vt:lpstr>
      <vt:lpstr>Apresentação do PowerPoint</vt:lpstr>
      <vt:lpstr>Apresentação do PowerPoint</vt:lpstr>
      <vt:lpstr>Como decidir o comportamento do robô?</vt:lpstr>
      <vt:lpstr>Estrutura de controle de robô</vt:lpstr>
      <vt:lpstr>Apresentação do PowerPoint</vt:lpstr>
      <vt:lpstr>Apresentação do PowerPoint</vt:lpstr>
      <vt:lpstr>Máquina de Estado</vt:lpstr>
      <vt:lpstr>Máquina de Estado</vt:lpstr>
      <vt:lpstr>Máquina de Estado</vt:lpstr>
      <vt:lpstr>Apresentação do PowerPoint</vt:lpstr>
      <vt:lpstr>Localização</vt:lpstr>
      <vt:lpstr>Localização</vt:lpstr>
      <vt:lpstr>Apresentação do PowerPoint</vt:lpstr>
      <vt:lpstr>Apresentação do PowerPoint</vt:lpstr>
      <vt:lpstr>Apresentação do PowerPoint</vt:lpstr>
      <vt:lpstr>Laser – Robô</vt:lpstr>
      <vt:lpstr>Atividades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Fábio Miranda</dc:creator>
  <cp:keywords/>
  <dc:description/>
  <cp:lastModifiedBy>Diego Pavan Soler</cp:lastModifiedBy>
  <cp:revision>61</cp:revision>
  <dcterms:created xsi:type="dcterms:W3CDTF">2016-04-26T11:53:07Z</dcterms:created>
  <dcterms:modified xsi:type="dcterms:W3CDTF">2024-02-09T15:13:53Z</dcterms:modified>
  <cp:category/>
  <dc:identifier/>
  <cp:contentStatus/>
  <dc:language/>
  <cp:version/>
</cp:coreProperties>
</file>